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439" r:id="rId2"/>
    <p:sldId id="446" r:id="rId3"/>
    <p:sldId id="423" r:id="rId4"/>
    <p:sldId id="436" r:id="rId5"/>
    <p:sldId id="448" r:id="rId6"/>
    <p:sldId id="412" r:id="rId7"/>
    <p:sldId id="269" r:id="rId8"/>
    <p:sldId id="413" r:id="rId9"/>
    <p:sldId id="442" r:id="rId10"/>
    <p:sldId id="443" r:id="rId11"/>
    <p:sldId id="416" r:id="rId12"/>
    <p:sldId id="43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9437BD"/>
    <a:srgbClr val="C56FC7"/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3" autoAdjust="0"/>
    <p:restoredTop sz="85849" autoAdjust="0"/>
  </p:normalViewPr>
  <p:slideViewPr>
    <p:cSldViewPr snapToGrid="0" snapToObjects="1">
      <p:cViewPr>
        <p:scale>
          <a:sx n="100" d="100"/>
          <a:sy n="100" d="100"/>
        </p:scale>
        <p:origin x="-496" y="-656"/>
      </p:cViewPr>
      <p:guideLst>
        <p:guide orient="horz" pos="1208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4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</a:t>
            </a:r>
            <a:r>
              <a:rPr lang="en-US" baseline="0" dirty="0" smtClean="0"/>
              <a:t> from plural ‘how do normal cells become cancer cells?’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Mutated proto-oncogenes can only cause </a:t>
            </a:r>
            <a:r>
              <a:rPr lang="en-US" baseline="0" dirty="0" err="1" smtClean="0"/>
              <a:t>hyperproliferation</a:t>
            </a:r>
            <a:r>
              <a:rPr lang="en-US" baseline="0" dirty="0" smtClean="0"/>
              <a:t> once tumor suppressors are mutated too (you need the brake off before the gas will work).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9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Workbook</a:t>
            </a:r>
            <a:r>
              <a:rPr lang="en-US" baseline="0" dirty="0" smtClean="0"/>
              <a:t> gives more detail, including polymerase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7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0" dirty="0" smtClean="0"/>
              <a:t>Review from yesterday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0" dirty="0" smtClean="0"/>
              <a:t>Review from yesterday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Introduces the activity by defining what we know about SNPs.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0" dirty="0" smtClean="0"/>
              <a:t>Has is a word like Had, it does not change the sense of the sentence, the protein can still be transcribed. Hence not all point mutations affect protein function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bet the reason</a:t>
            </a:r>
            <a:r>
              <a:rPr lang="en-US" baseline="0" dirty="0" smtClean="0"/>
              <a:t> they didn’t know the answers was because she didn’t photocopy in color (she doesn’t). We have to figure this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4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want</a:t>
            </a:r>
            <a:r>
              <a:rPr lang="en-US" baseline="0" dirty="0" smtClean="0"/>
              <a:t> to keep this, or have them do some reinforcing activity for homework, like figuring out if differently mutated sequences will lead to changed amino acid sequence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7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Brings it back to what tumor suppressors do, using the picture from Lesson 2.5. Animated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8577263" cy="1436688"/>
            <a:chOff x="0" y="0"/>
            <a:chExt cx="8577263" cy="1436688"/>
          </a:xfrm>
          <a:noFill/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4762500" cy="1436688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8331200" cy="111720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38100" tIns="38100" rIns="38100" bIns="38100"/>
            <a:lstStyle/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Cancer </a:t>
              </a:r>
            </a:p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Lesson </a:t>
              </a:r>
              <a:r>
                <a:rPr lang="en-US" sz="3600" b="1" dirty="0" smtClean="0">
                  <a:latin typeface="Gill Sans" charset="0"/>
                  <a:cs typeface="Gill Sans" charset="0"/>
                </a:rPr>
                <a:t>3.2</a:t>
              </a:r>
              <a:r>
                <a:rPr lang="en-US" sz="3600" b="1" dirty="0">
                  <a:latin typeface="Gill Sans" charset="0"/>
                  <a:cs typeface="Gill Sans" charset="0"/>
                </a:rPr>
                <a:t> </a:t>
              </a:r>
              <a:r>
                <a:rPr lang="en-US" sz="3600" b="1" dirty="0" smtClean="0">
                  <a:latin typeface="Gill Sans" charset="0"/>
                  <a:cs typeface="Gill Sans" charset="0"/>
                </a:rPr>
                <a:t>- P</a:t>
              </a:r>
              <a:r>
                <a:rPr lang="en-US" sz="3600" b="1" dirty="0" smtClean="0">
                  <a:latin typeface="Gill Sans" charset="0"/>
                  <a:cs typeface="Gill Sans" charset="0"/>
                </a:rPr>
                <a:t>art </a:t>
              </a:r>
              <a:r>
                <a:rPr lang="en-US" sz="3600" b="1" dirty="0" smtClean="0">
                  <a:latin typeface="Gill Sans" charset="0"/>
                  <a:cs typeface="Gill Sans" charset="0"/>
                </a:rPr>
                <a:t>2</a:t>
              </a:r>
              <a:endParaRPr lang="en-US" sz="3600" b="1" dirty="0">
                <a:cs typeface="Gill Sans" charset="0"/>
              </a:endParaRPr>
            </a:p>
            <a:p>
              <a:r>
                <a:rPr lang="en-US" sz="2500" b="1" dirty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03994" y="1649930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Gill Sans"/>
                <a:cs typeface="Gill Sans"/>
              </a:rPr>
              <a:t>How do normal cells become cancer cells?</a:t>
            </a:r>
            <a:endParaRPr lang="en-US" sz="3600" b="1" dirty="0" smtClean="0">
              <a:latin typeface="Gill Sans"/>
              <a:cs typeface="Gill San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8" t="24427" r="25203" b="53876"/>
          <a:stretch/>
        </p:blipFill>
        <p:spPr bwMode="auto">
          <a:xfrm>
            <a:off x="1390512" y="3512826"/>
            <a:ext cx="2527061" cy="233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67" b="92000" l="3000" r="48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" t="46597" r="50101" b="7313"/>
          <a:stretch/>
        </p:blipFill>
        <p:spPr>
          <a:xfrm>
            <a:off x="4901821" y="2850259"/>
            <a:ext cx="3089880" cy="301651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96623" y="4193298"/>
            <a:ext cx="1317804" cy="59049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227357" y="3051261"/>
            <a:ext cx="649025" cy="971577"/>
            <a:chOff x="4036857" y="2594061"/>
            <a:chExt cx="649025" cy="971577"/>
          </a:xfrm>
        </p:grpSpPr>
        <p:sp>
          <p:nvSpPr>
            <p:cNvPr id="18" name="TextBox 17"/>
            <p:cNvSpPr txBox="1"/>
            <p:nvPr/>
          </p:nvSpPr>
          <p:spPr>
            <a:xfrm>
              <a:off x="4073214" y="2594061"/>
              <a:ext cx="6126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6857" y="3020046"/>
              <a:ext cx="597408" cy="5455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65" y="147638"/>
            <a:ext cx="8229600" cy="1143000"/>
          </a:xfrm>
        </p:spPr>
        <p:txBody>
          <a:bodyPr/>
          <a:lstStyle/>
          <a:p>
            <a:r>
              <a:rPr lang="en-US" dirty="0" smtClean="0"/>
              <a:t>Switching </a:t>
            </a:r>
            <a:r>
              <a:rPr lang="en-US" u="sng" dirty="0" smtClean="0"/>
              <a:t>on</a:t>
            </a:r>
            <a:r>
              <a:rPr lang="en-US" dirty="0" smtClean="0"/>
              <a:t> proto-oncogenes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290" r="60884"/>
          <a:stretch/>
        </p:blipFill>
        <p:spPr>
          <a:xfrm>
            <a:off x="119063" y="2060559"/>
            <a:ext cx="1417637" cy="3361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758" r="6416"/>
          <a:stretch/>
        </p:blipFill>
        <p:spPr>
          <a:xfrm>
            <a:off x="2104034" y="2140498"/>
            <a:ext cx="1350212" cy="320156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403274" y="3513568"/>
            <a:ext cx="711183" cy="455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53751" y="3513568"/>
            <a:ext cx="711183" cy="45542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98900" y="315053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18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974945" y="2671918"/>
            <a:ext cx="1515955" cy="1297078"/>
            <a:chOff x="974945" y="2671918"/>
            <a:chExt cx="1515955" cy="1297078"/>
          </a:xfrm>
        </p:grpSpPr>
        <p:sp>
          <p:nvSpPr>
            <p:cNvPr id="8" name="Right Arrow 7"/>
            <p:cNvSpPr/>
            <p:nvPr/>
          </p:nvSpPr>
          <p:spPr>
            <a:xfrm>
              <a:off x="1377331" y="3513568"/>
              <a:ext cx="711183" cy="455428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4945" y="2671918"/>
              <a:ext cx="1515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DNA</a:t>
              </a:r>
            </a:p>
            <a:p>
              <a:pPr algn="ctr"/>
              <a:r>
                <a:rPr lang="en-US" sz="2000" dirty="0" smtClean="0">
                  <a:latin typeface="+mj-lt"/>
                </a:rPr>
                <a:t>Damage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776279" y="1760911"/>
            <a:ext cx="1514637" cy="18839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34746" y="1942826"/>
            <a:ext cx="1595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  <a:latin typeface="+mj-lt"/>
              </a:rPr>
              <a:t>Oncogenes</a:t>
            </a:r>
            <a:endParaRPr lang="en-US" sz="2400" b="1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465" y="2398157"/>
            <a:ext cx="23872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Cell cycle</a:t>
            </a:r>
          </a:p>
          <a:p>
            <a:pPr algn="ctr"/>
            <a:r>
              <a:rPr lang="en-US" sz="2400" dirty="0" smtClean="0">
                <a:latin typeface="+mj-lt"/>
              </a:rPr>
              <a:t>Arrest</a:t>
            </a:r>
          </a:p>
          <a:p>
            <a:pPr algn="ctr"/>
            <a:r>
              <a:rPr lang="en-US" sz="2400" dirty="0" smtClean="0">
                <a:latin typeface="+mj-lt"/>
              </a:rPr>
              <a:t>Apoptosis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97335" y="390772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Tumor suppressor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985765" y="1760911"/>
            <a:ext cx="2387297" cy="1883989"/>
            <a:chOff x="5347465" y="1786311"/>
            <a:chExt cx="2387297" cy="1883989"/>
          </a:xfrm>
        </p:grpSpPr>
        <p:grpSp>
          <p:nvGrpSpPr>
            <p:cNvPr id="31" name="Group 30"/>
            <p:cNvGrpSpPr/>
            <p:nvPr/>
          </p:nvGrpSpPr>
          <p:grpSpPr>
            <a:xfrm>
              <a:off x="5734746" y="1786311"/>
              <a:ext cx="1595960" cy="1883989"/>
              <a:chOff x="5734746" y="1786311"/>
              <a:chExt cx="1595960" cy="188398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776279" y="1786311"/>
                <a:ext cx="1514637" cy="188398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28400" y="2529936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6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34746" y="1968226"/>
                <a:ext cx="1595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FF00"/>
                    </a:solidFill>
                    <a:latin typeface="+mj-lt"/>
                  </a:rPr>
                  <a:t>Oncogenes</a:t>
                </a:r>
                <a:endParaRPr lang="en-US" sz="2400" b="1" dirty="0">
                  <a:solidFill>
                    <a:srgbClr val="00FF00"/>
                  </a:solidFill>
                  <a:latin typeface="+mj-lt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347465" y="2429891"/>
              <a:ext cx="238729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Cell cycle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Arrest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Apoptosis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19565" y="3755005"/>
            <a:ext cx="2387297" cy="1883989"/>
            <a:chOff x="5347465" y="1786311"/>
            <a:chExt cx="2387297" cy="1883989"/>
          </a:xfrm>
        </p:grpSpPr>
        <p:grpSp>
          <p:nvGrpSpPr>
            <p:cNvPr id="42" name="Group 41"/>
            <p:cNvGrpSpPr/>
            <p:nvPr/>
          </p:nvGrpSpPr>
          <p:grpSpPr>
            <a:xfrm>
              <a:off x="5734746" y="1786311"/>
              <a:ext cx="1595960" cy="1883989"/>
              <a:chOff x="5734746" y="1786311"/>
              <a:chExt cx="1595960" cy="1883989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5776279" y="1786311"/>
                <a:ext cx="1514637" cy="188398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28400" y="2529936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6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734746" y="1968226"/>
                <a:ext cx="1595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FF00"/>
                    </a:solidFill>
                    <a:latin typeface="+mj-lt"/>
                  </a:rPr>
                  <a:t>Oncogenes</a:t>
                </a:r>
                <a:endParaRPr lang="en-US" sz="2400" b="1" dirty="0">
                  <a:solidFill>
                    <a:srgbClr val="00FF00"/>
                  </a:solidFill>
                  <a:latin typeface="+mj-lt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347465" y="2429891"/>
              <a:ext cx="238729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Cell cycle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Arrest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Apoptosis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85765" y="3755005"/>
            <a:ext cx="2387297" cy="1883989"/>
            <a:chOff x="5347465" y="1786311"/>
            <a:chExt cx="2387297" cy="1883989"/>
          </a:xfrm>
        </p:grpSpPr>
        <p:grpSp>
          <p:nvGrpSpPr>
            <p:cNvPr id="48" name="Group 47"/>
            <p:cNvGrpSpPr/>
            <p:nvPr/>
          </p:nvGrpSpPr>
          <p:grpSpPr>
            <a:xfrm>
              <a:off x="5734746" y="1786311"/>
              <a:ext cx="1595960" cy="1883989"/>
              <a:chOff x="5734746" y="1786311"/>
              <a:chExt cx="1595960" cy="188398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776279" y="1786311"/>
                <a:ext cx="1514637" cy="188398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028400" y="2529936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6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734746" y="1968226"/>
                <a:ext cx="1595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FF00"/>
                    </a:solidFill>
                    <a:latin typeface="+mj-lt"/>
                  </a:rPr>
                  <a:t>Oncogenes</a:t>
                </a:r>
                <a:endParaRPr lang="en-US" sz="2400" b="1" dirty="0">
                  <a:solidFill>
                    <a:srgbClr val="00FF00"/>
                  </a:solidFill>
                  <a:latin typeface="+mj-lt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347465" y="2429891"/>
              <a:ext cx="238729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Cell cycle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Arrest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Apoptosis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28400" y="2504536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3101" y="5744450"/>
            <a:ext cx="391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+mn-lt"/>
              </a:rPr>
              <a:t>Hyperproliferation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</a:rPr>
              <a:t>!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68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/>
      <p:bldP spid="6" grpId="0"/>
      <p:bldP spid="2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54" y="959512"/>
            <a:ext cx="4931417" cy="5406886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6919912" y="2009631"/>
            <a:ext cx="164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Normal cell</a:t>
            </a:r>
            <a:endParaRPr lang="en-US" sz="2400" b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9" y="132734"/>
            <a:ext cx="8908807" cy="1143000"/>
          </a:xfrm>
        </p:spPr>
        <p:txBody>
          <a:bodyPr/>
          <a:lstStyle/>
          <a:p>
            <a:r>
              <a:rPr lang="en-US" dirty="0" smtClean="0"/>
              <a:t>Both the brake and the gas pedal are mutated in cancer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15988" y="1357409"/>
            <a:ext cx="2609759" cy="804622"/>
            <a:chOff x="3915988" y="1357409"/>
            <a:chExt cx="2609759" cy="804622"/>
          </a:xfrm>
        </p:grpSpPr>
        <p:sp>
          <p:nvSpPr>
            <p:cNvPr id="160" name="TextBox 159"/>
            <p:cNvSpPr txBox="1"/>
            <p:nvPr/>
          </p:nvSpPr>
          <p:spPr>
            <a:xfrm>
              <a:off x="3915988" y="1357409"/>
              <a:ext cx="2609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 proto-oncogene</a:t>
              </a:r>
              <a:endParaRPr lang="en-US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H="1">
              <a:off x="4279900" y="1682119"/>
              <a:ext cx="108548" cy="479912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761450" y="2482946"/>
            <a:ext cx="3902216" cy="1155913"/>
            <a:chOff x="4761450" y="2482946"/>
            <a:chExt cx="3902216" cy="1155913"/>
          </a:xfrm>
        </p:grpSpPr>
        <p:sp>
          <p:nvSpPr>
            <p:cNvPr id="157" name="TextBox 156"/>
            <p:cNvSpPr txBox="1"/>
            <p:nvPr/>
          </p:nvSpPr>
          <p:spPr>
            <a:xfrm>
              <a:off x="6915471" y="3177194"/>
              <a:ext cx="1748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1</a:t>
              </a:r>
              <a:r>
                <a:rPr lang="en-US" sz="2400" b="1" baseline="30000" dirty="0" smtClean="0">
                  <a:latin typeface="+mn-lt"/>
                </a:rPr>
                <a:t>st</a:t>
              </a:r>
              <a:r>
                <a:rPr lang="en-US" sz="2400" b="1" dirty="0" smtClean="0">
                  <a:latin typeface="+mn-lt"/>
                </a:rPr>
                <a:t> mutation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761450" y="2482946"/>
              <a:ext cx="124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Oncogene</a:t>
              </a:r>
              <a:endParaRPr lang="en-US" dirty="0"/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H="1">
              <a:off x="4887153" y="2783151"/>
              <a:ext cx="360293" cy="394043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607993" y="3854905"/>
            <a:ext cx="7127340" cy="984933"/>
            <a:chOff x="1607993" y="3854905"/>
            <a:chExt cx="7127340" cy="984933"/>
          </a:xfrm>
        </p:grpSpPr>
        <p:sp>
          <p:nvSpPr>
            <p:cNvPr id="161" name="TextBox 160"/>
            <p:cNvSpPr txBox="1"/>
            <p:nvPr/>
          </p:nvSpPr>
          <p:spPr>
            <a:xfrm>
              <a:off x="6919912" y="4378173"/>
              <a:ext cx="1815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2</a:t>
              </a:r>
              <a:r>
                <a:rPr lang="en-US" sz="2400" b="1" baseline="30000" dirty="0" smtClean="0">
                  <a:latin typeface="+mn-lt"/>
                </a:rPr>
                <a:t>nd</a:t>
              </a:r>
              <a:r>
                <a:rPr lang="en-US" sz="2400" b="1" dirty="0">
                  <a:latin typeface="+mn-lt"/>
                </a:rPr>
                <a:t> </a:t>
              </a:r>
              <a:r>
                <a:rPr lang="en-US" sz="2400" b="1" dirty="0" smtClean="0">
                  <a:latin typeface="+mn-lt"/>
                </a:rPr>
                <a:t>mutation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607993" y="3854905"/>
              <a:ext cx="2994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Mutated tumor suppressors</a:t>
              </a:r>
              <a:endParaRPr lang="en-US" dirty="0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4405222" y="4136546"/>
              <a:ext cx="372868" cy="241643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6919912" y="5349957"/>
            <a:ext cx="212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CANCER!</a:t>
            </a:r>
            <a:endParaRPr lang="en-US" sz="2400" b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7993" y="1433609"/>
            <a:ext cx="2308041" cy="728422"/>
            <a:chOff x="1607993" y="1433609"/>
            <a:chExt cx="2308041" cy="728422"/>
          </a:xfrm>
        </p:grpSpPr>
        <p:sp>
          <p:nvSpPr>
            <p:cNvPr id="159" name="TextBox 158"/>
            <p:cNvSpPr txBox="1"/>
            <p:nvPr/>
          </p:nvSpPr>
          <p:spPr>
            <a:xfrm>
              <a:off x="1607993" y="1433609"/>
              <a:ext cx="2049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Tumor suppressor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352800" y="1802941"/>
              <a:ext cx="563234" cy="359090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86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4400" y="2668740"/>
            <a:ext cx="778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j-lt"/>
              </a:rPr>
              <a:t>Read the workbook for lesson 3.2 and answer the questions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8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2834144"/>
            <a:ext cx="864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>
                <a:latin typeface="+mn-lt"/>
                <a:cs typeface="Arial" pitchFamily="34" charset="0"/>
              </a:rPr>
              <a:t>What kind of mutations can affect cancer genes?</a:t>
            </a:r>
          </a:p>
          <a:p>
            <a:pPr marL="342900" indent="-342900">
              <a:buFont typeface="Arial"/>
              <a:buChar char="•"/>
            </a:pPr>
            <a:endParaRPr lang="en-US" sz="3200" dirty="0">
              <a:latin typeface="+mn-lt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latin typeface="+mn-lt"/>
                <a:cs typeface="Arial" pitchFamily="34" charset="0"/>
              </a:rPr>
              <a:t>How do they occur?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Mutating important cancer genes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27100" y="3917234"/>
            <a:ext cx="739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  <a:cs typeface="Arial" pitchFamily="34" charset="0"/>
              </a:rPr>
              <a:t>Inserting transposons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latin typeface="+mn-lt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  <a:cs typeface="Arial" pitchFamily="34" charset="0"/>
              </a:rPr>
              <a:t>Rearranging large segments of chromosomes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latin typeface="+mn-lt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  <a:cs typeface="Arial" pitchFamily="34" charset="0"/>
              </a:rPr>
              <a:t>Mutating individual nucleotides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85900" y="1734199"/>
            <a:ext cx="5840224" cy="1770427"/>
            <a:chOff x="1485900" y="1734199"/>
            <a:chExt cx="5840224" cy="1770427"/>
          </a:xfrm>
        </p:grpSpPr>
        <p:grpSp>
          <p:nvGrpSpPr>
            <p:cNvPr id="6" name="Group 5"/>
            <p:cNvGrpSpPr/>
            <p:nvPr/>
          </p:nvGrpSpPr>
          <p:grpSpPr>
            <a:xfrm>
              <a:off x="1485900" y="1734199"/>
              <a:ext cx="5840224" cy="1770427"/>
              <a:chOff x="1485900" y="4395705"/>
              <a:chExt cx="5840224" cy="177042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b="70766"/>
              <a:stretch/>
            </p:blipFill>
            <p:spPr>
              <a:xfrm>
                <a:off x="1802684" y="4395705"/>
                <a:ext cx="5523440" cy="1770427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485900" y="4883666"/>
                <a:ext cx="2335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Tumor suppressors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092700" y="4545227"/>
                <a:ext cx="2069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Proto-oncogenes</a:t>
                </a:r>
                <a:endParaRPr lang="en-US" b="1" dirty="0"/>
              </a:p>
            </p:txBody>
          </p:sp>
        </p:grpSp>
        <p:sp>
          <p:nvSpPr>
            <p:cNvPr id="4" name="Right Arrow 3"/>
            <p:cNvSpPr/>
            <p:nvPr/>
          </p:nvSpPr>
          <p:spPr>
            <a:xfrm rot="1166814">
              <a:off x="2374897" y="2622885"/>
              <a:ext cx="825500" cy="2842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6687175">
              <a:off x="4795526" y="2700850"/>
              <a:ext cx="825500" cy="2842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SNPs are important in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4525963"/>
          </a:xfrm>
        </p:spPr>
        <p:txBody>
          <a:bodyPr/>
          <a:lstStyle/>
          <a:p>
            <a:r>
              <a:rPr lang="en-US" sz="2800" dirty="0" smtClean="0"/>
              <a:t>Some SNPs are known to cause inherited cancer (OMIM database).</a:t>
            </a:r>
          </a:p>
          <a:p>
            <a:endParaRPr lang="en-US" sz="2800" dirty="0"/>
          </a:p>
          <a:p>
            <a:r>
              <a:rPr lang="en-US" sz="2800" dirty="0" smtClean="0"/>
              <a:t>Some SNPs have been associated with cancer but not yet proven (FLAGGED SNP database).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442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43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Substituion</a:t>
            </a:r>
            <a:r>
              <a:rPr lang="en-US" dirty="0" smtClean="0"/>
              <a:t> mutations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0008" y="1895614"/>
            <a:ext cx="8171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Mutations that </a:t>
            </a:r>
            <a:r>
              <a:rPr lang="en-US" sz="2800" b="1" u="sng" dirty="0" smtClean="0">
                <a:latin typeface="+mn-lt"/>
              </a:rPr>
              <a:t>do</a:t>
            </a:r>
            <a:r>
              <a:rPr lang="en-US" sz="2800" b="1" dirty="0" smtClean="0">
                <a:latin typeface="+mn-lt"/>
              </a:rPr>
              <a:t> change the amino acid are called </a:t>
            </a:r>
            <a:r>
              <a:rPr lang="en-US" sz="2800" b="1" u="sng" dirty="0" smtClean="0">
                <a:latin typeface="+mn-lt"/>
              </a:rPr>
              <a:t>non- synonymous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008" y="3800614"/>
            <a:ext cx="8171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Mutations that </a:t>
            </a:r>
            <a:r>
              <a:rPr lang="en-US" sz="2800" b="1" u="sng" dirty="0" smtClean="0">
                <a:latin typeface="+mn-lt"/>
              </a:rPr>
              <a:t>don’t</a:t>
            </a:r>
            <a:r>
              <a:rPr lang="en-US" sz="2800" b="1" dirty="0" smtClean="0">
                <a:latin typeface="+mn-lt"/>
              </a:rPr>
              <a:t> change the amino acid are called </a:t>
            </a:r>
            <a:r>
              <a:rPr lang="en-US" sz="2800" b="1" u="sng" dirty="0" smtClean="0">
                <a:latin typeface="+mn-lt"/>
              </a:rPr>
              <a:t>synonymous</a:t>
            </a:r>
          </a:p>
        </p:txBody>
      </p:sp>
    </p:spTree>
    <p:extLst>
      <p:ext uri="{BB962C8B-B14F-4D97-AF65-F5344CB8AC3E}">
        <p14:creationId xmlns:p14="http://schemas.microsoft.com/office/powerpoint/2010/main" val="34868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Flagged SNP Color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Doesn’t affect protein (synonymous)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affect protein (non-synonymous)</a:t>
            </a:r>
          </a:p>
          <a:p>
            <a:r>
              <a:rPr lang="en-US" dirty="0"/>
              <a:t>I</a:t>
            </a:r>
            <a:r>
              <a:rPr lang="en-US" dirty="0" smtClean="0"/>
              <a:t>n an intron or </a:t>
            </a:r>
            <a:r>
              <a:rPr lang="en-US" dirty="0" err="1" smtClean="0"/>
              <a:t>untranslated</a:t>
            </a:r>
            <a:r>
              <a:rPr lang="en-US" dirty="0" smtClean="0"/>
              <a:t>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8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9400" y="2253242"/>
            <a:ext cx="85216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</a:rPr>
              <a:t>Do the worksheet from this lesson that examines the roles of mutations in important oncogenes and tumor suppressors in cancers.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80012"/>
              </p:ext>
            </p:extLst>
          </p:nvPr>
        </p:nvGraphicFramePr>
        <p:xfrm>
          <a:off x="668845" y="1187928"/>
          <a:ext cx="7497254" cy="451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181"/>
                <a:gridCol w="2114335"/>
                <a:gridCol w="2054369"/>
                <a:gridCol w="2054369"/>
              </a:tblGrid>
              <a:tr h="5708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Protein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Proto-oncogene/Tumor Suppressor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Most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common mutation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Type of Mutation (Activating/Inactivating)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53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Src</a:t>
                      </a:r>
                      <a:endParaRPr lang="en-US" sz="2000" dirty="0" smtClean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Proto Oncogene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SNPs,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 Duplications</a:t>
                      </a:r>
                      <a:endParaRPr lang="en-US" sz="1800" dirty="0" smtClean="0">
                        <a:effectLst/>
                        <a:latin typeface="+mj-lt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On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</a:t>
                      </a:r>
                      <a:r>
                        <a:rPr lang="en-US" sz="2000" b="1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Jun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Proto Oncogene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Deletion, Translocation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On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PTEN</a:t>
                      </a:r>
                      <a:endParaRPr lang="en-US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Tumor Suppressor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SNPs, Deletion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Off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p16</a:t>
                      </a:r>
                      <a:endParaRPr lang="en-US" sz="20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Tumor Suppressor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SNPs,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 Deletion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Off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Ras</a:t>
                      </a:r>
                      <a:endParaRPr lang="en-US" sz="20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Proto-Oncogene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SNPs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On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5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p27</a:t>
                      </a:r>
                      <a:endParaRPr lang="en-US" sz="20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Tumor Suppressor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SNPs,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ＭＳ 明朝"/>
                          <a:cs typeface="Arial"/>
                        </a:rPr>
                        <a:t> Deletions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Off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9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81823" y="1786311"/>
            <a:ext cx="3262314" cy="3909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</a:t>
            </a:r>
            <a:r>
              <a:rPr lang="en-US" u="sng" dirty="0" smtClean="0"/>
              <a:t>off</a:t>
            </a:r>
            <a:r>
              <a:rPr lang="en-US" dirty="0" smtClean="0"/>
              <a:t> tumor suppressors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90" r="60884"/>
          <a:stretch/>
        </p:blipFill>
        <p:spPr>
          <a:xfrm>
            <a:off x="119063" y="2060559"/>
            <a:ext cx="1417637" cy="3361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758" r="6416"/>
          <a:stretch/>
        </p:blipFill>
        <p:spPr>
          <a:xfrm>
            <a:off x="2104034" y="2140498"/>
            <a:ext cx="1350212" cy="3201569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433835" y="3051261"/>
            <a:ext cx="2231099" cy="971577"/>
            <a:chOff x="3433835" y="3051261"/>
            <a:chExt cx="2231099" cy="971577"/>
          </a:xfrm>
        </p:grpSpPr>
        <p:grpSp>
          <p:nvGrpSpPr>
            <p:cNvPr id="17" name="Group 16"/>
            <p:cNvGrpSpPr/>
            <p:nvPr/>
          </p:nvGrpSpPr>
          <p:grpSpPr>
            <a:xfrm>
              <a:off x="4227357" y="3051261"/>
              <a:ext cx="649025" cy="971577"/>
              <a:chOff x="4036857" y="2594061"/>
              <a:chExt cx="649025" cy="97157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073214" y="2594061"/>
                <a:ext cx="61266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p53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6857" y="3020046"/>
                <a:ext cx="597408" cy="545592"/>
              </a:xfrm>
              <a:prstGeom prst="rect">
                <a:avLst/>
              </a:prstGeom>
            </p:spPr>
          </p:pic>
        </p:grpSp>
        <p:sp>
          <p:nvSpPr>
            <p:cNvPr id="12" name="Right Arrow 11"/>
            <p:cNvSpPr/>
            <p:nvPr/>
          </p:nvSpPr>
          <p:spPr>
            <a:xfrm>
              <a:off x="3433835" y="3518414"/>
              <a:ext cx="711183" cy="45542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953751" y="3513568"/>
              <a:ext cx="711183" cy="455428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98900" y="316906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18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974945" y="2671918"/>
            <a:ext cx="1515955" cy="1297078"/>
            <a:chOff x="974945" y="2671918"/>
            <a:chExt cx="1515955" cy="1297078"/>
          </a:xfrm>
        </p:grpSpPr>
        <p:sp>
          <p:nvSpPr>
            <p:cNvPr id="8" name="Right Arrow 7"/>
            <p:cNvSpPr/>
            <p:nvPr/>
          </p:nvSpPr>
          <p:spPr>
            <a:xfrm>
              <a:off x="1377331" y="3513568"/>
              <a:ext cx="711183" cy="455428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4945" y="2671918"/>
              <a:ext cx="1515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DNA</a:t>
              </a:r>
            </a:p>
            <a:p>
              <a:pPr algn="ctr"/>
              <a:r>
                <a:rPr lang="en-US" sz="2000" dirty="0" smtClean="0">
                  <a:latin typeface="+mj-lt"/>
                </a:rPr>
                <a:t>Damage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64815" y="2443292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19332" y="2763338"/>
            <a:ext cx="2387297" cy="1799169"/>
            <a:chOff x="6119332" y="2763338"/>
            <a:chExt cx="2387297" cy="1799169"/>
          </a:xfrm>
        </p:grpSpPr>
        <p:sp>
          <p:nvSpPr>
            <p:cNvPr id="6" name="TextBox 5"/>
            <p:cNvSpPr txBox="1"/>
            <p:nvPr/>
          </p:nvSpPr>
          <p:spPr>
            <a:xfrm>
              <a:off x="6119332" y="2763338"/>
              <a:ext cx="2387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Cell cycle arrest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33598" y="4100842"/>
              <a:ext cx="1558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Apoptosis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79978" y="3806128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7335" y="390772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Tumor suppressor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5767" y="236094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Tumor suppressor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5767" y="459900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Tumor suppressor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6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16" grpId="0"/>
      <p:bldP spid="36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33105</TotalTime>
  <Words>507</Words>
  <Application>Microsoft Macintosh PowerPoint</Application>
  <PresentationFormat>On-screen Show (4:3)</PresentationFormat>
  <Paragraphs>131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MD template</vt:lpstr>
      <vt:lpstr>PowerPoint Presentation</vt:lpstr>
      <vt:lpstr>Do now</vt:lpstr>
      <vt:lpstr>Mutating important cancer genes</vt:lpstr>
      <vt:lpstr>Why SNPs are important in cancer</vt:lpstr>
      <vt:lpstr>Substituion mutations</vt:lpstr>
      <vt:lpstr>Flagged SNP Color Code</vt:lpstr>
      <vt:lpstr>Activity</vt:lpstr>
      <vt:lpstr>Wrap Up</vt:lpstr>
      <vt:lpstr>Switching off tumor suppressors</vt:lpstr>
      <vt:lpstr>Switching on proto-oncogenes</vt:lpstr>
      <vt:lpstr>Both the brake and the gas pedal are mutated in cancer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Khondakar , Nabila Reem</cp:lastModifiedBy>
  <cp:revision>606</cp:revision>
  <cp:lastPrinted>2010-11-09T17:54:24Z</cp:lastPrinted>
  <dcterms:created xsi:type="dcterms:W3CDTF">2014-05-13T11:53:28Z</dcterms:created>
  <dcterms:modified xsi:type="dcterms:W3CDTF">2016-08-31T19:12:38Z</dcterms:modified>
</cp:coreProperties>
</file>